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6"/>
  </p:notesMasterIdLst>
  <p:sldIdLst>
    <p:sldId id="259" r:id="rId2"/>
    <p:sldId id="273" r:id="rId3"/>
    <p:sldId id="260" r:id="rId4"/>
    <p:sldId id="272" r:id="rId5"/>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6"/>
    <a:srgbClr val="000099"/>
    <a:srgbClr val="CC0000"/>
    <a:srgbClr val="99660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4" d="100"/>
          <a:sy n="64" d="100"/>
        </p:scale>
        <p:origin x="-1482" y="-102"/>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notesMaster" Target="notesMasters/notesMaster1.xml"/><Relationship Id="rId5" Type="http://schemas.openxmlformats.org/officeDocument/2006/relationships/slide" Target="slides/slide4.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CFB6D584-1ABE-4963-A7B1-FCF6D8EB1A5D}" type="datetimeFigureOut">
              <a:rPr lang="en-US" smtClean="0"/>
              <a:pPr/>
              <a:t>7/12/2020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CF06531F-7629-4E95-8148-522F6F2681C6}" type="slidenum">
              <a:rPr lang="en-US" smtClean="0"/>
              <a:pPr/>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Slide Number Placeholder 3"/>
          <p:cNvSpPr>
            <a:spLocks noGrp="1"/>
          </p:cNvSpPr>
          <p:nvPr>
            <p:ph type="sldNum" sz="quarter" idx="10"/>
          </p:nvPr>
        </p:nvSpPr>
        <p:spPr/>
        <p:txBody>
          <a:bodyPr/>
          <a:lstStyle/>
          <a:p>
            <a:fld id="{CF06531F-7629-4E95-8148-522F6F2681C6}" type="slidenum">
              <a:rPr lang="en-US" smtClean="0"/>
              <a:pPr/>
              <a:t>1</a:t>
            </a:fld>
            <a:endParaRPr lang="en-US"/>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extLst/>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smtClean="0"/>
              <a:t>Click to edit Master title style</a:t>
            </a:r>
            <a:endParaRPr kumimoji="0" lang="en-US"/>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7/12/2020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2"/>
            <a:ext cx="60198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extLst/>
          </a:lstStyle>
          <a:p>
            <a:fld id="{1D8BD707-D9CF-40AE-B4C6-C98DA3205C09}" type="datetimeFigureOut">
              <a:rPr lang="en-US" smtClean="0"/>
              <a:pPr/>
              <a:t>7/12/2020</a:t>
            </a:fld>
            <a:endParaRPr lang="en-US"/>
          </a:p>
        </p:txBody>
      </p:sp>
      <p:sp>
        <p:nvSpPr>
          <p:cNvPr id="5" name="Footer Placeholder 4"/>
          <p:cNvSpPr>
            <a:spLocks noGrp="1"/>
          </p:cNvSpPr>
          <p:nvPr>
            <p:ph type="ftr" sz="quarter" idx="11"/>
          </p:nvPr>
        </p:nvSpPr>
        <p:spPr>
          <a:xfrm>
            <a:off x="457200" y="6556248"/>
            <a:ext cx="3657600" cy="228600"/>
          </a:xfrm>
        </p:spPr>
        <p:txBody>
          <a:bodyPr/>
          <a:lstStyle>
            <a:extLst/>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5" name="Footer Placeholder 4"/>
          <p:cNvSpPr>
            <a:spLocks noGrp="1"/>
          </p:cNvSpPr>
          <p:nvPr>
            <p:ph type="ftr" sz="quarter" idx="11"/>
          </p:nvPr>
        </p:nvSpPr>
        <p:spPr/>
        <p:txBody>
          <a:bodyPr/>
          <a:lstStyle>
            <a:extLst/>
          </a:lstStyle>
          <a:p>
            <a:endParaRPr lang="en-US"/>
          </a:p>
        </p:txBody>
      </p:sp>
      <p:sp>
        <p:nvSpPr>
          <p:cNvPr id="6" name="Slide Number Placeholder 5"/>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7/12/2020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8" name="Footer Placeholder 7"/>
          <p:cNvSpPr>
            <a:spLocks noGrp="1"/>
          </p:cNvSpPr>
          <p:nvPr>
            <p:ph type="ftr" sz="quarter" idx="11"/>
          </p:nvPr>
        </p:nvSpPr>
        <p:spPr/>
        <p:txBody>
          <a:bodyPr/>
          <a:lstStyle>
            <a:extLst/>
          </a:lstStyle>
          <a:p>
            <a:endParaRPr lang="en-US"/>
          </a:p>
        </p:txBody>
      </p:sp>
      <p:sp>
        <p:nvSpPr>
          <p:cNvPr id="9" name="Slide Number Placeholder 8"/>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4" name="Footer Placeholder 3"/>
          <p:cNvSpPr>
            <a:spLocks noGrp="1"/>
          </p:cNvSpPr>
          <p:nvPr>
            <p:ph type="ftr" sz="quarter" idx="11"/>
          </p:nvPr>
        </p:nvSpPr>
        <p:spPr/>
        <p:txBody>
          <a:bodyPr/>
          <a:lstStyle>
            <a:extLst/>
          </a:lstStyle>
          <a:p>
            <a:endParaRPr lang="en-US"/>
          </a:p>
        </p:txBody>
      </p:sp>
      <p:sp>
        <p:nvSpPr>
          <p:cNvPr id="5" name="Slide Number Placeholder 4"/>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7/12/2020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smtClean="0"/>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smtClean="0"/>
              <a:t>Click to edit Master text styles</a:t>
            </a:r>
          </a:p>
        </p:txBody>
      </p:sp>
      <p:sp>
        <p:nvSpPr>
          <p:cNvPr id="5" name="Date Placeholder 4"/>
          <p:cNvSpPr>
            <a:spLocks noGrp="1"/>
          </p:cNvSpPr>
          <p:nvPr>
            <p:ph type="dt" sz="half" idx="10"/>
          </p:nvPr>
        </p:nvSpPr>
        <p:spPr/>
        <p:txBody>
          <a:bodyPr/>
          <a:lstStyle>
            <a:extLst/>
          </a:lstStyle>
          <a:p>
            <a:fld id="{1D8BD707-D9CF-40AE-B4C6-C98DA3205C09}" type="datetimeFigureOut">
              <a:rPr lang="en-US" smtClean="0"/>
              <a:pPr/>
              <a:t>7/12/2020</a:t>
            </a:fld>
            <a:endParaRPr lang="en-US"/>
          </a:p>
        </p:txBody>
      </p:sp>
      <p:sp>
        <p:nvSpPr>
          <p:cNvPr id="6" name="Footer Placeholder 5"/>
          <p:cNvSpPr>
            <a:spLocks noGrp="1"/>
          </p:cNvSpPr>
          <p:nvPr>
            <p:ph type="ftr" sz="quarter" idx="11"/>
          </p:nvPr>
        </p:nvSpPr>
        <p:spPr/>
        <p:txBody>
          <a:bodyPr/>
          <a:lstStyle>
            <a:extLst/>
          </a:lstStyle>
          <a:p>
            <a:endParaRPr lang="en-US"/>
          </a:p>
        </p:txBody>
      </p:sp>
      <p:sp>
        <p:nvSpPr>
          <p:cNvPr id="7" name="Slide Number Placeholder 6"/>
          <p:cNvSpPr>
            <a:spLocks noGrp="1"/>
          </p:cNvSpPr>
          <p:nvPr>
            <p:ph type="sldNum" sz="quarter" idx="12"/>
          </p:nvPr>
        </p:nvSpPr>
        <p:spPr/>
        <p:txBody>
          <a:bodyPr/>
          <a:lstStyle>
            <a:extLst/>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smtClean="0"/>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extLst/>
          </a:lstStyle>
          <a:p>
            <a:r>
              <a:rPr kumimoji="0" lang="en-US" smtClean="0"/>
              <a:t>Click to edit Master title style</a:t>
            </a:r>
            <a:endParaRPr kumimoji="0" lang="en-US"/>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7/12/2020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l" rtl="0"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l" rtl="0"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l" rtl="0"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l" rtl="0"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l" rtl="0"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l" rtl="0"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l" rtl="0"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l" rtl="0"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l" rtl="0"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7.xml"/><Relationship Id="rId5" Type="http://schemas.openxmlformats.org/officeDocument/2006/relationships/image" Target="../media/image4.jpe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p:cNvSpPr/>
          <p:nvPr/>
        </p:nvSpPr>
        <p:spPr>
          <a:xfrm>
            <a:off x="0" y="20868"/>
            <a:ext cx="9144000" cy="1323439"/>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lvl="0" algn="ctr" fontAlgn="base">
              <a:spcBef>
                <a:spcPct val="0"/>
              </a:spcBef>
              <a:spcAft>
                <a:spcPct val="0"/>
              </a:spcAft>
            </a:pPr>
            <a:r>
              <a:rPr lang="hi-IN" sz="8000" b="1" dirty="0">
                <a:ln/>
                <a:solidFill>
                  <a:srgbClr val="CC0000"/>
                </a:solidFill>
                <a:effectLst>
                  <a:outerShdw blurRad="38100" dist="38100" dir="2700000" algn="tl">
                    <a:srgbClr val="000000">
                      <a:alpha val="43137"/>
                    </a:srgbClr>
                  </a:outerShdw>
                </a:effectLst>
                <a:latin typeface="Utsaah" pitchFamily="34" charset="0"/>
                <a:ea typeface="Times New Roman" pitchFamily="18" charset="0"/>
                <a:cs typeface="Utsaah" pitchFamily="34" charset="0"/>
              </a:rPr>
              <a:t>सैनिक  स्कूल गोपालगंज</a:t>
            </a:r>
            <a:endParaRPr lang="en-US" sz="8000" b="1" dirty="0">
              <a:ln/>
              <a:solidFill>
                <a:srgbClr val="CC0000"/>
              </a:solidFill>
              <a:effectLst>
                <a:outerShdw blurRad="38100" dist="38100" dir="2700000" algn="tl">
                  <a:srgbClr val="000000">
                    <a:alpha val="43137"/>
                  </a:srgbClr>
                </a:outerShdw>
              </a:effectLst>
              <a:latin typeface="Arial" pitchFamily="34" charset="0"/>
              <a:cs typeface="Arial" pitchFamily="34" charset="0"/>
            </a:endParaRPr>
          </a:p>
        </p:txBody>
      </p:sp>
      <p:sp>
        <p:nvSpPr>
          <p:cNvPr id="4" name="WordArt 8"/>
          <p:cNvSpPr>
            <a:spLocks noChangeArrowheads="1" noChangeShapeType="1" noTextEdit="1"/>
          </p:cNvSpPr>
          <p:nvPr/>
        </p:nvSpPr>
        <p:spPr bwMode="auto">
          <a:xfrm>
            <a:off x="685800" y="1447800"/>
            <a:ext cx="7162800" cy="3505200"/>
          </a:xfrm>
          <a:prstGeom prst="rect">
            <a:avLst/>
          </a:prstGeom>
        </p:spPr>
        <p:txBody>
          <a:bodyPr spcFirstLastPara="1" wrap="none" fromWordArt="1">
            <a:prstTxWarp prst="textArchUp">
              <a:avLst>
                <a:gd name="adj" fmla="val 10991561"/>
              </a:avLst>
            </a:prstTxWarp>
          </a:bodyPr>
          <a:lstStyle/>
          <a:p>
            <a:pPr lvl="0" algn="ctr" fontAlgn="base">
              <a:spcBef>
                <a:spcPct val="0"/>
              </a:spcBef>
              <a:spcAft>
                <a:spcPct val="0"/>
              </a:spcAft>
            </a:pPr>
            <a:endParaRPr lang="en-US" sz="2800" b="1" dirty="0">
              <a:solidFill>
                <a:srgbClr val="0070C0"/>
              </a:solidFill>
              <a:latin typeface="Arial" pitchFamily="34" charset="0"/>
              <a:cs typeface="Arial" pitchFamily="34" charset="0"/>
            </a:endParaRPr>
          </a:p>
        </p:txBody>
      </p:sp>
      <p:pic>
        <p:nvPicPr>
          <p:cNvPr id="1028" name="Picture 4" descr="D:\flex\BASKETBALL\Basketball 2018\Transparent.png"/>
          <p:cNvPicPr>
            <a:picLocks noChangeAspect="1" noChangeArrowheads="1"/>
          </p:cNvPicPr>
          <p:nvPr/>
        </p:nvPicPr>
        <p:blipFill>
          <a:blip r:embed="rId3" cstate="print"/>
          <a:srcRect/>
          <a:stretch>
            <a:fillRect/>
          </a:stretch>
        </p:blipFill>
        <p:spPr bwMode="auto">
          <a:xfrm>
            <a:off x="8153399" y="73152"/>
            <a:ext cx="914401" cy="1069848"/>
          </a:xfrm>
          <a:prstGeom prst="rect">
            <a:avLst/>
          </a:prstGeom>
          <a:noFill/>
        </p:spPr>
      </p:pic>
      <p:pic>
        <p:nvPicPr>
          <p:cNvPr id="1030" name="Picture 6" descr="D:\School Certificate\imageedit_1_8905217465.png"/>
          <p:cNvPicPr>
            <a:picLocks noChangeAspect="1" noChangeArrowheads="1"/>
          </p:cNvPicPr>
          <p:nvPr/>
        </p:nvPicPr>
        <p:blipFill>
          <a:blip r:embed="rId4" cstate="print"/>
          <a:srcRect/>
          <a:stretch>
            <a:fillRect/>
          </a:stretch>
        </p:blipFill>
        <p:spPr bwMode="auto">
          <a:xfrm>
            <a:off x="76200" y="73025"/>
            <a:ext cx="1069975" cy="1069975"/>
          </a:xfrm>
          <a:prstGeom prst="rect">
            <a:avLst/>
          </a:prstGeom>
          <a:noFill/>
        </p:spPr>
      </p:pic>
      <p:sp>
        <p:nvSpPr>
          <p:cNvPr id="10" name="TextBox 9"/>
          <p:cNvSpPr txBox="1"/>
          <p:nvPr/>
        </p:nvSpPr>
        <p:spPr>
          <a:xfrm>
            <a:off x="0" y="5105400"/>
            <a:ext cx="8153400" cy="1200329"/>
          </a:xfrm>
          <a:prstGeom prst="rect">
            <a:avLst/>
          </a:prstGeom>
          <a:solidFill>
            <a:srgbClr val="7030A0"/>
          </a:solidFill>
        </p:spPr>
        <p:style>
          <a:lnRef idx="2">
            <a:schemeClr val="accent1">
              <a:shade val="50000"/>
            </a:schemeClr>
          </a:lnRef>
          <a:fillRef idx="1">
            <a:schemeClr val="accent1"/>
          </a:fillRef>
          <a:effectRef idx="0">
            <a:schemeClr val="accent1"/>
          </a:effectRef>
          <a:fontRef idx="minor">
            <a:schemeClr val="lt1"/>
          </a:fontRef>
        </p:style>
        <p:txBody>
          <a:bodyPr wrap="square" rtlCol="0">
            <a:spAutoFit/>
          </a:bodyPr>
          <a:lstStyle/>
          <a:p>
            <a:pPr algn="ctr"/>
            <a:r>
              <a:rPr lang="hi-IN" sz="3600" b="1" dirty="0" smtClean="0">
                <a:solidFill>
                  <a:schemeClr val="bg1"/>
                </a:solidFill>
                <a:latin typeface="Arial" pitchFamily="34" charset="0"/>
                <a:cs typeface="Arial" pitchFamily="34" charset="0"/>
              </a:rPr>
              <a:t>हिन्दी कक्षा -</a:t>
            </a:r>
            <a:r>
              <a:rPr lang="en-US" sz="3600" b="1" dirty="0" smtClean="0">
                <a:solidFill>
                  <a:schemeClr val="bg1"/>
                </a:solidFill>
                <a:latin typeface="Arial" pitchFamily="34" charset="0"/>
                <a:cs typeface="Arial" pitchFamily="34" charset="0"/>
              </a:rPr>
              <a:t>VII</a:t>
            </a:r>
            <a:endParaRPr lang="hi-IN" sz="3600" b="1" dirty="0" smtClean="0">
              <a:solidFill>
                <a:schemeClr val="bg1"/>
              </a:solidFill>
              <a:latin typeface="Arial" pitchFamily="34" charset="0"/>
              <a:cs typeface="Arial" pitchFamily="34" charset="0"/>
            </a:endParaRPr>
          </a:p>
          <a:p>
            <a:pPr algn="ctr"/>
            <a:r>
              <a:rPr lang="hi-IN" sz="3600" b="1" dirty="0" smtClean="0">
                <a:solidFill>
                  <a:schemeClr val="bg1"/>
                </a:solidFill>
                <a:latin typeface="Arial" pitchFamily="34" charset="0"/>
                <a:cs typeface="Arial" pitchFamily="34" charset="0"/>
              </a:rPr>
              <a:t> (वसंत-पाठ</a:t>
            </a:r>
            <a:r>
              <a:rPr lang="en-US" sz="3600" b="1" dirty="0" smtClean="0">
                <a:solidFill>
                  <a:schemeClr val="bg1"/>
                </a:solidFill>
                <a:latin typeface="Arial" pitchFamily="34" charset="0"/>
                <a:cs typeface="Arial" pitchFamily="34" charset="0"/>
              </a:rPr>
              <a:t>-</a:t>
            </a:r>
            <a:r>
              <a:rPr lang="hi-IN" sz="3600" b="1" dirty="0" smtClean="0">
                <a:solidFill>
                  <a:schemeClr val="bg1"/>
                </a:solidFill>
                <a:latin typeface="Arial" pitchFamily="34" charset="0"/>
                <a:cs typeface="Arial" pitchFamily="34" charset="0"/>
              </a:rPr>
              <a:t>6</a:t>
            </a:r>
            <a:r>
              <a:rPr lang="en-US" sz="3600" b="1" dirty="0" smtClean="0">
                <a:solidFill>
                  <a:schemeClr val="bg1"/>
                </a:solidFill>
                <a:latin typeface="Arial" pitchFamily="34" charset="0"/>
                <a:cs typeface="Arial" pitchFamily="34" charset="0"/>
              </a:rPr>
              <a:t>-</a:t>
            </a:r>
            <a:r>
              <a:rPr lang="hi-IN" sz="3600" b="1" dirty="0" smtClean="0">
                <a:solidFill>
                  <a:schemeClr val="bg1"/>
                </a:solidFill>
                <a:latin typeface="Arial" pitchFamily="34" charset="0"/>
                <a:cs typeface="Arial" pitchFamily="34" charset="0"/>
              </a:rPr>
              <a:t>रक्त और हमारा शरीर)</a:t>
            </a:r>
            <a:endParaRPr lang="en-US" sz="3600" b="1" dirty="0">
              <a:solidFill>
                <a:schemeClr val="bg1"/>
              </a:solidFill>
              <a:latin typeface="Arial" pitchFamily="34" charset="0"/>
              <a:cs typeface="Arial" pitchFamily="34" charset="0"/>
            </a:endParaRPr>
          </a:p>
        </p:txBody>
      </p:sp>
      <p:sp>
        <p:nvSpPr>
          <p:cNvPr id="1026" name="AutoShape 2"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2" name="AutoShape 4"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3" name="AutoShape 6"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sp>
        <p:nvSpPr>
          <p:cNvPr id="1032" name="AutoShape 8" descr="Image result for debate"/>
          <p:cNvSpPr>
            <a:spLocks noChangeAspect="1" noChangeArrowheads="1"/>
          </p:cNvSpPr>
          <p:nvPr/>
        </p:nvSpPr>
        <p:spPr bwMode="auto">
          <a:xfrm>
            <a:off x="155575" y="-144463"/>
            <a:ext cx="304800" cy="304801"/>
          </a:xfrm>
          <a:prstGeom prst="rect">
            <a:avLst/>
          </a:prstGeom>
          <a:noFill/>
        </p:spPr>
        <p:txBody>
          <a:bodyPr vert="horz" wrap="square" lIns="91440" tIns="45720" rIns="91440" bIns="45720" numCol="1" anchor="t" anchorCtr="0" compatLnSpc="1">
            <a:prstTxWarp prst="textNoShape">
              <a:avLst/>
            </a:prstTxWarp>
          </a:bodyPr>
          <a:lstStyle/>
          <a:p>
            <a:endParaRPr lang="en-US"/>
          </a:p>
        </p:txBody>
      </p:sp>
      <p:pic>
        <p:nvPicPr>
          <p:cNvPr id="13" name="Picture 12" descr="1 ONLINE.jpg"/>
          <p:cNvPicPr>
            <a:picLocks noChangeAspect="1"/>
          </p:cNvPicPr>
          <p:nvPr/>
        </p:nvPicPr>
        <p:blipFill>
          <a:blip r:embed="rId5"/>
          <a:stretch>
            <a:fillRect/>
          </a:stretch>
        </p:blipFill>
        <p:spPr>
          <a:xfrm>
            <a:off x="0" y="1447800"/>
            <a:ext cx="8153400" cy="3657600"/>
          </a:xfrm>
          <a:prstGeom prst="rect">
            <a:avLst/>
          </a:prstGeom>
        </p:spPr>
      </p:pic>
    </p:spTree>
    <p:extLst>
      <p:ext uri="{BB962C8B-B14F-4D97-AF65-F5344CB8AC3E}">
        <p14:creationId xmlns="" xmlns:p14="http://schemas.microsoft.com/office/powerpoint/2010/main" val="26908022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57200" y="381000"/>
            <a:ext cx="7543800" cy="461665"/>
          </a:xfrm>
          <a:prstGeom prst="rect">
            <a:avLst/>
          </a:prstGeom>
        </p:spPr>
        <p:txBody>
          <a:bodyPr wrap="square">
            <a:spAutoFit/>
          </a:bodyPr>
          <a:lstStyle/>
          <a:p>
            <a:pPr algn="ctr"/>
            <a:r>
              <a:rPr lang="hi-IN" sz="2400" dirty="0" smtClean="0">
                <a:solidFill>
                  <a:srgbClr val="FF0000"/>
                </a:solidFill>
              </a:rPr>
              <a:t>पाठ-6</a:t>
            </a:r>
            <a:r>
              <a:rPr lang="en-US" sz="2400" dirty="0" smtClean="0">
                <a:solidFill>
                  <a:srgbClr val="FF0000"/>
                </a:solidFill>
              </a:rPr>
              <a:t>-</a:t>
            </a:r>
            <a:r>
              <a:rPr lang="hi-IN" sz="2400" dirty="0" smtClean="0">
                <a:solidFill>
                  <a:srgbClr val="FF0000"/>
                </a:solidFill>
              </a:rPr>
              <a:t>रक्त और हमारा शारीर </a:t>
            </a:r>
            <a:r>
              <a:rPr lang="hi-IN" sz="2400" dirty="0" smtClean="0">
                <a:solidFill>
                  <a:srgbClr val="FF0000"/>
                </a:solidFill>
              </a:rPr>
              <a:t>(डॉ.यतीश अग्रवाल</a:t>
            </a:r>
            <a:r>
              <a:rPr lang="hi-IN" sz="2400" dirty="0" smtClean="0">
                <a:solidFill>
                  <a:srgbClr val="FF0000"/>
                </a:solidFill>
              </a:rPr>
              <a:t>) </a:t>
            </a:r>
            <a:endParaRPr lang="en-US" sz="2400" dirty="0"/>
          </a:p>
        </p:txBody>
      </p:sp>
      <p:pic>
        <p:nvPicPr>
          <p:cNvPr id="1026" name="Picture 2" descr="C:\Users\cyntbe\Desktop\YATISH AGRWAL.jpg"/>
          <p:cNvPicPr>
            <a:picLocks noChangeAspect="1" noChangeArrowheads="1"/>
          </p:cNvPicPr>
          <p:nvPr/>
        </p:nvPicPr>
        <p:blipFill>
          <a:blip r:embed="rId2"/>
          <a:srcRect/>
          <a:stretch>
            <a:fillRect/>
          </a:stretch>
        </p:blipFill>
        <p:spPr bwMode="auto">
          <a:xfrm>
            <a:off x="1295400" y="1295400"/>
            <a:ext cx="5867400" cy="44958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533400" y="381000"/>
            <a:ext cx="7239000" cy="609600"/>
          </a:xfrm>
        </p:spPr>
        <p:txBody>
          <a:bodyPr>
            <a:normAutofit/>
          </a:bodyPr>
          <a:lstStyle/>
          <a:p>
            <a:pPr algn="ctr"/>
            <a:r>
              <a:rPr lang="hi-IN" sz="2800" dirty="0" smtClean="0">
                <a:solidFill>
                  <a:srgbClr val="FF0000"/>
                </a:solidFill>
              </a:rPr>
              <a:t>पाठ-6</a:t>
            </a:r>
            <a:r>
              <a:rPr lang="en-US" sz="2800" dirty="0" smtClean="0">
                <a:solidFill>
                  <a:srgbClr val="FF0000"/>
                </a:solidFill>
              </a:rPr>
              <a:t>-</a:t>
            </a:r>
            <a:r>
              <a:rPr lang="hi-IN" sz="2800" dirty="0" smtClean="0">
                <a:solidFill>
                  <a:srgbClr val="FF0000"/>
                </a:solidFill>
              </a:rPr>
              <a:t>रक्त और हमारा शारीर (यतीश अग्रवाल) </a:t>
            </a:r>
            <a:endParaRPr lang="en-US" sz="2800" dirty="0">
              <a:solidFill>
                <a:srgbClr val="FF0000"/>
              </a:solidFill>
            </a:endParaRPr>
          </a:p>
        </p:txBody>
      </p:sp>
      <p:sp>
        <p:nvSpPr>
          <p:cNvPr id="5" name="Content Placeholder 4"/>
          <p:cNvSpPr>
            <a:spLocks noGrp="1"/>
          </p:cNvSpPr>
          <p:nvPr>
            <p:ph idx="1"/>
          </p:nvPr>
        </p:nvSpPr>
        <p:spPr>
          <a:xfrm>
            <a:off x="381000" y="1066800"/>
            <a:ext cx="7772400" cy="5562600"/>
          </a:xfrm>
        </p:spPr>
        <p:txBody>
          <a:bodyPr>
            <a:normAutofit fontScale="47500" lnSpcReduction="20000"/>
          </a:bodyPr>
          <a:lstStyle/>
          <a:p>
            <a:pPr algn="ctr">
              <a:buNone/>
            </a:pPr>
            <a:r>
              <a:rPr lang="hi-IN" sz="4200" u="sng" dirty="0" smtClean="0">
                <a:solidFill>
                  <a:srgbClr val="FF0000"/>
                </a:solidFill>
              </a:rPr>
              <a:t>लेखक परिचय </a:t>
            </a:r>
            <a:r>
              <a:rPr lang="hi-IN" sz="4200" dirty="0" smtClean="0">
                <a:solidFill>
                  <a:srgbClr val="FF0000"/>
                </a:solidFill>
              </a:rPr>
              <a:t> </a:t>
            </a:r>
            <a:endParaRPr lang="hi-IN" sz="4200" dirty="0" smtClean="0"/>
          </a:p>
          <a:p>
            <a:pPr algn="just">
              <a:buNone/>
            </a:pPr>
            <a:r>
              <a:rPr lang="hi-IN" sz="4200" dirty="0" smtClean="0">
                <a:solidFill>
                  <a:srgbClr val="FF0000"/>
                </a:solidFill>
              </a:rPr>
              <a:t>   यतीश-अग्रवाल:- </a:t>
            </a:r>
            <a:r>
              <a:rPr lang="hi-IN" sz="4200" dirty="0" smtClean="0"/>
              <a:t>जन्म 20 जून,1959; बरेली (उ.प्र.)।</a:t>
            </a:r>
            <a:br>
              <a:rPr lang="hi-IN" sz="4200" dirty="0" smtClean="0"/>
            </a:br>
            <a:r>
              <a:rPr lang="hi-IN" sz="3300" dirty="0" smtClean="0"/>
              <a:t/>
            </a:r>
            <a:br>
              <a:rPr lang="hi-IN" sz="3300" dirty="0" smtClean="0"/>
            </a:br>
            <a:r>
              <a:rPr lang="hi-IN" sz="3300" dirty="0" smtClean="0"/>
              <a:t>आरंभिक शिक्षा दिल्ली एवं लखनऊ में। आयुर्विज्ञान की उच्चतर शिक्षा यूनिवर्सिटी कॉलेज ऑफ मेडिकल साइंसेज, दिल्ली, बल्लभभाई पटेल चेस्ट इंस्टीट्यूट, दिल्ली, किंग्जवे कैंप टी.बी. अस्पताल, दिल्ली, और सफदरजंग अस्पताल से। दिल्ली विश्व- विद्यालय से डॉक्टर ऑफ मेडिसिन। 1998 में फाउंडेशन फॉर डिटेक्शन ऑफ अर्ली गैस्ट्रिक कार्सिनोमा, जापान, के तत्त्वावधान में अंतर्राष्ट्रीय फैलोशिप और नेशनल कैंसर सेंटर हॉस्पिटल, टोक्यो, में उच्चतर प्रशिक्षण। विज्ञान परिषद्, इलाहाबाद से 1999 में विज्ञान वाचस्पति (डॉक्टर ऑफ साइंस) की उपाधि। </a:t>
            </a:r>
            <a:br>
              <a:rPr lang="hi-IN" sz="3300" dirty="0" smtClean="0"/>
            </a:br>
            <a:r>
              <a:rPr lang="hi-IN" sz="3300" dirty="0" smtClean="0"/>
              <a:t>डॉ. अग्रवाल देश में </a:t>
            </a:r>
            <a:r>
              <a:rPr lang="hi-IN" sz="3300" b="1" dirty="0" smtClean="0"/>
              <a:t>स्वास्थ्य और जनप्रिय आयुर्विज्ञान साहित्य</a:t>
            </a:r>
            <a:r>
              <a:rPr lang="hi-IN" sz="3300" dirty="0" smtClean="0"/>
              <a:t> के प्रमुख रचनाकारों में से हैं। सन् 1980 से उनके स्तंभ और लेख-चिंतन देश के प्रमुख राष्ट्रीय हिंदी-अंग्रेजी दैनिकों और पत्र-पत्रिकाओं में नियमित रूप से प्रकाशित होते आ रहे हैं। उन्होंने बच्चों, किशोरों और नवसाक्षरों के लिए भी प्रचुर रूप से लिखा है और रेडियो-टेलीविजन के लिए भी सीरियलों का अभिकल्पन और लेखन किया है।</a:t>
            </a:r>
            <a:br>
              <a:rPr lang="hi-IN" sz="3300" dirty="0" smtClean="0"/>
            </a:br>
            <a:r>
              <a:rPr lang="hi-IN" sz="3300" dirty="0" smtClean="0"/>
              <a:t/>
            </a:r>
            <a:br>
              <a:rPr lang="hi-IN" sz="3300" dirty="0" smtClean="0"/>
            </a:br>
            <a:r>
              <a:rPr lang="hi-IN" sz="3300" dirty="0" smtClean="0"/>
              <a:t>उनके कॉलम स्वास्थ्य सुलझन (गृहशोभा), ओपीडी (हिन्दुस्तान) और सैकेंड उपीनियन (हिन्दुस्तान टाइम्स) पाठकों के बीच अत्यंत लोकप्रिय हैं। उनके पूर्व-प्रकाशित कॉलमों में </a:t>
            </a:r>
            <a:r>
              <a:rPr lang="hi-IN" sz="3300" b="1" dirty="0" smtClean="0"/>
              <a:t>परामर्श, दस सवाल, स्वास्थ्य परिक्रमा, चेक आउट, एक्सप्रेस क्रुसेड फॉर हेल्थ</a:t>
            </a:r>
            <a:r>
              <a:rPr lang="hi-IN" sz="3300" dirty="0" smtClean="0"/>
              <a:t>विशेष रूप से उल्लेखनीय हैं। उनकी बहुत-सी पुस्तकें बेस्टसेलर साबित होने के बाद अब हिंदी और अंग्रेजी के साथ-साथ देश की अन्य भाषाओं में भी उपलब्ध हैं। सम्मान: अपने कृतित्व के लिए डॉ. अग्रवाल भारत सरकार के</a:t>
            </a:r>
          </a:p>
          <a:p>
            <a:pPr lvl="1" algn="just"/>
            <a:r>
              <a:rPr lang="hi-IN" sz="3300" dirty="0" smtClean="0">
                <a:solidFill>
                  <a:schemeClr val="tx1"/>
                </a:solidFill>
              </a:rPr>
              <a:t>शिक्षा पुरस्कार (2003).साहित्यकार सम्मान (हिंदी अकादमी, 2003), आत्माराम सम्मान (1999),राष्ट्रीय विज्ञान पुरस्कार (1999), मेघनाद साहा सम्मान (1991, ’92, ’93) और स्वास्थ्य मंत्रालय के राष्ट्रीय पुरस्कार (1994, ’95, ’97)</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a:xfrm>
            <a:off x="457200" y="228600"/>
            <a:ext cx="7239000" cy="533400"/>
          </a:xfrm>
        </p:spPr>
        <p:txBody>
          <a:bodyPr>
            <a:normAutofit fontScale="90000"/>
          </a:bodyPr>
          <a:lstStyle/>
          <a:p>
            <a:pPr algn="ctr"/>
            <a:r>
              <a:rPr lang="hi-IN" sz="3200" dirty="0" smtClean="0">
                <a:solidFill>
                  <a:srgbClr val="FF0000"/>
                </a:solidFill>
              </a:rPr>
              <a:t>पाठ-6</a:t>
            </a:r>
            <a:r>
              <a:rPr lang="en-US" sz="3200" dirty="0" smtClean="0">
                <a:solidFill>
                  <a:srgbClr val="FF0000"/>
                </a:solidFill>
              </a:rPr>
              <a:t>-</a:t>
            </a:r>
            <a:r>
              <a:rPr lang="hi-IN" sz="3200" dirty="0" smtClean="0">
                <a:solidFill>
                  <a:srgbClr val="FF0000"/>
                </a:solidFill>
              </a:rPr>
              <a:t>रक्त और हमारा शारीर (यतीश अग्रवाल) </a:t>
            </a:r>
            <a:endParaRPr lang="en-US" sz="3200" dirty="0">
              <a:solidFill>
                <a:srgbClr val="FF0000"/>
              </a:solidFill>
            </a:endParaRPr>
          </a:p>
        </p:txBody>
      </p:sp>
      <p:sp>
        <p:nvSpPr>
          <p:cNvPr id="5" name="Content Placeholder 4"/>
          <p:cNvSpPr>
            <a:spLocks noGrp="1"/>
          </p:cNvSpPr>
          <p:nvPr>
            <p:ph idx="1"/>
          </p:nvPr>
        </p:nvSpPr>
        <p:spPr>
          <a:xfrm>
            <a:off x="304800" y="990600"/>
            <a:ext cx="7772400" cy="5486400"/>
          </a:xfrm>
        </p:spPr>
        <p:txBody>
          <a:bodyPr>
            <a:normAutofit/>
          </a:bodyPr>
          <a:lstStyle/>
          <a:p>
            <a:pPr algn="ctr">
              <a:buNone/>
            </a:pPr>
            <a:r>
              <a:rPr lang="hi-IN" sz="3200" u="sng" dirty="0" smtClean="0">
                <a:solidFill>
                  <a:srgbClr val="FF0000"/>
                </a:solidFill>
              </a:rPr>
              <a:t>महत्वपूर्ण तथ्य </a:t>
            </a:r>
          </a:p>
        </p:txBody>
      </p:sp>
      <p:sp>
        <p:nvSpPr>
          <p:cNvPr id="6" name="Rectangle 5"/>
          <p:cNvSpPr/>
          <p:nvPr/>
        </p:nvSpPr>
        <p:spPr>
          <a:xfrm>
            <a:off x="228600" y="1524000"/>
            <a:ext cx="7924800" cy="3970318"/>
          </a:xfrm>
          <a:prstGeom prst="rect">
            <a:avLst/>
          </a:prstGeom>
        </p:spPr>
        <p:txBody>
          <a:bodyPr wrap="square">
            <a:spAutoFit/>
          </a:bodyPr>
          <a:lstStyle/>
          <a:p>
            <a:r>
              <a:rPr lang="hi-IN" sz="2800" dirty="0" smtClean="0"/>
              <a:t>रक्त की संरचना और उसकी शारीर में उपयोगिता I</a:t>
            </a:r>
          </a:p>
          <a:p>
            <a:r>
              <a:rPr lang="hi-IN" sz="2800" dirty="0" smtClean="0"/>
              <a:t>रक्त से प्राप्त उर्जा की जानकारी I</a:t>
            </a:r>
          </a:p>
          <a:p>
            <a:r>
              <a:rPr lang="hi-IN" sz="2800" dirty="0" smtClean="0"/>
              <a:t>ब्लड बैंक की स्थापना और उससे लाभ I</a:t>
            </a:r>
          </a:p>
          <a:p>
            <a:r>
              <a:rPr lang="hi-IN" sz="2800" dirty="0" smtClean="0"/>
              <a:t>रक्त की उपयोगिता एवं महातेव के बारे में जानना I </a:t>
            </a:r>
          </a:p>
          <a:p>
            <a:r>
              <a:rPr lang="hi-IN" sz="2800" dirty="0" smtClean="0"/>
              <a:t>संवाद लेखन की कला का विकास I</a:t>
            </a:r>
          </a:p>
          <a:p>
            <a:r>
              <a:rPr lang="hi-IN" sz="2800" dirty="0" smtClean="0"/>
              <a:t>लाल एवं श्वेत रक्त कणिका के कार्य से परिचित होना I</a:t>
            </a:r>
          </a:p>
          <a:p>
            <a:r>
              <a:rPr lang="hi-IN" sz="2800" dirty="0" smtClean="0"/>
              <a:t>रक्तदान से होनेवाले लाभ I</a:t>
            </a:r>
          </a:p>
          <a:p>
            <a:r>
              <a:rPr lang="hi-IN" sz="2800" dirty="0" smtClean="0"/>
              <a:t>एनीमिया बीमारी के कारण एवं निवारण की जानकारी </a:t>
            </a:r>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1031</TotalTime>
  <Words>98</Words>
  <Application>Microsoft Office PowerPoint</Application>
  <PresentationFormat>On-screen Show (4:3)</PresentationFormat>
  <Paragraphs>19</Paragraphs>
  <Slides>4</Slides>
  <Notes>1</Notes>
  <HiddenSlides>0</HiddenSlides>
  <MMClips>0</MMClips>
  <ScaleCrop>false</ScaleCrop>
  <HeadingPairs>
    <vt:vector size="4" baseType="variant">
      <vt:variant>
        <vt:lpstr>Theme</vt:lpstr>
      </vt:variant>
      <vt:variant>
        <vt:i4>1</vt:i4>
      </vt:variant>
      <vt:variant>
        <vt:lpstr>Slide Titles</vt:lpstr>
      </vt:variant>
      <vt:variant>
        <vt:i4>4</vt:i4>
      </vt:variant>
    </vt:vector>
  </HeadingPairs>
  <TitlesOfParts>
    <vt:vector size="5" baseType="lpstr">
      <vt:lpstr>Opulent</vt:lpstr>
      <vt:lpstr>Slide 1</vt:lpstr>
      <vt:lpstr>Slide 2</vt:lpstr>
      <vt:lpstr>पाठ-6-रक्त और हमारा शारीर (यतीश अग्रवाल) </vt:lpstr>
      <vt:lpstr>पाठ-6-रक्त और हमारा शारीर (यतीश अग्रवाल)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ssgj</dc:creator>
  <cp:lastModifiedBy>cyntbe</cp:lastModifiedBy>
  <cp:revision>125</cp:revision>
  <dcterms:created xsi:type="dcterms:W3CDTF">2006-08-16T00:00:00Z</dcterms:created>
  <dcterms:modified xsi:type="dcterms:W3CDTF">2020-07-12T16:57:01Z</dcterms:modified>
</cp:coreProperties>
</file>